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57" r:id="rId6"/>
    <p:sldId id="269" r:id="rId7"/>
    <p:sldId id="273" r:id="rId8"/>
    <p:sldId id="258" r:id="rId9"/>
    <p:sldId id="259" r:id="rId10"/>
    <p:sldId id="260" r:id="rId11"/>
    <p:sldId id="261" r:id="rId12"/>
    <p:sldId id="274" r:id="rId13"/>
    <p:sldId id="264" r:id="rId14"/>
    <p:sldId id="270" r:id="rId1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604C6C3-5A08-49E0-898B-68E278A7EC7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CCCD282-4AF4-462B-9B13-2432CFABBCA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252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C6C3-5A08-49E0-898B-68E278A7EC7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D282-4AF4-462B-9B13-2432CFABB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50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C6C3-5A08-49E0-898B-68E278A7EC7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D282-4AF4-462B-9B13-2432CFABBCA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732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C6C3-5A08-49E0-898B-68E278A7EC7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D282-4AF4-462B-9B13-2432CFABBCA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426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C6C3-5A08-49E0-898B-68E278A7EC7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D282-4AF4-462B-9B13-2432CFABB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58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C6C3-5A08-49E0-898B-68E278A7EC7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D282-4AF4-462B-9B13-2432CFABBCA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295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C6C3-5A08-49E0-898B-68E278A7EC7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D282-4AF4-462B-9B13-2432CFABBCA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007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C6C3-5A08-49E0-898B-68E278A7EC7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D282-4AF4-462B-9B13-2432CFABBCA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448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C6C3-5A08-49E0-898B-68E278A7EC7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D282-4AF4-462B-9B13-2432CFABBCA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45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C6C3-5A08-49E0-898B-68E278A7EC7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D282-4AF4-462B-9B13-2432CFABB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1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C6C3-5A08-49E0-898B-68E278A7EC7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D282-4AF4-462B-9B13-2432CFABBCA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6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C6C3-5A08-49E0-898B-68E278A7EC7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D282-4AF4-462B-9B13-2432CFABB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0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C6C3-5A08-49E0-898B-68E278A7EC7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D282-4AF4-462B-9B13-2432CFABBCA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595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C6C3-5A08-49E0-898B-68E278A7EC7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D282-4AF4-462B-9B13-2432CFABBCA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452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C6C3-5A08-49E0-898B-68E278A7EC7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D282-4AF4-462B-9B13-2432CFABB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8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C6C3-5A08-49E0-898B-68E278A7EC7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D282-4AF4-462B-9B13-2432CFABBCA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892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C6C3-5A08-49E0-898B-68E278A7EC7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CD282-4AF4-462B-9B13-2432CFABB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13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04C6C3-5A08-49E0-898B-68E278A7EC79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CCCD282-4AF4-462B-9B13-2432CFABB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2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989F8-3D91-4476-BDD4-C7A7E8C399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420B4C-F486-4A7A-AF58-CF7B8442F2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CD7CE3-C47A-4921-9329-DCF8F5C63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059" y="0"/>
            <a:ext cx="77946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92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C90FD-BEAF-4249-BDCD-A86E4C1DF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FSA Reading 2020-2021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80E8502F-23C4-4ADD-B12F-5C12BEB28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521" y="1145676"/>
            <a:ext cx="1079630" cy="976777"/>
          </a:xfrm>
          <a:prstGeom prst="rect">
            <a:avLst/>
          </a:prstGeom>
        </p:spPr>
      </p:pic>
      <p:pic>
        <p:nvPicPr>
          <p:cNvPr id="6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055E0023-CB67-48D2-9B2F-D693B26C5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367" y="2637222"/>
            <a:ext cx="7544530" cy="343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37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70AA6-296E-4154-962B-2C6C638FA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FSA Math 2020-2021</a:t>
            </a:r>
          </a:p>
        </p:txBody>
      </p:sp>
      <p:pic>
        <p:nvPicPr>
          <p:cNvPr id="3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C315148B-B4AF-447A-A3B4-70E1D4739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418" y="2679000"/>
            <a:ext cx="7990063" cy="3310271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5320AE-1FC2-4B84-BEE4-9F44E5A65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521" y="1145676"/>
            <a:ext cx="1079630" cy="97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85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877FF8-2745-449D-98F3-1B87966700B9}"/>
              </a:ext>
            </a:extLst>
          </p:cNvPr>
          <p:cNvSpPr txBox="1"/>
          <p:nvPr/>
        </p:nvSpPr>
        <p:spPr>
          <a:xfrm>
            <a:off x="1839075" y="744362"/>
            <a:ext cx="8661113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Mission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DEBE08-B926-4357-A86B-05A2AA141886}"/>
              </a:ext>
            </a:extLst>
          </p:cNvPr>
          <p:cNvSpPr txBox="1"/>
          <p:nvPr/>
        </p:nvSpPr>
        <p:spPr>
          <a:xfrm>
            <a:off x="2270588" y="1667692"/>
            <a:ext cx="80241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Hillsborough County Public School’s Dual Language Immersion Program in partnership with students, parents, and the community, will establish a strong, standards-based curriculum, which promotes high academic achievement in both Spanish and English. It will cultivate global competence and an appreciation for a multicultural society.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04F32B-E603-4D2C-8B0F-1E3C594B0DC0}"/>
              </a:ext>
            </a:extLst>
          </p:cNvPr>
          <p:cNvSpPr txBox="1"/>
          <p:nvPr/>
        </p:nvSpPr>
        <p:spPr>
          <a:xfrm>
            <a:off x="1839074" y="3995364"/>
            <a:ext cx="8661113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Vision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4AC90-8D28-48A1-A001-9A045261EAFA}"/>
              </a:ext>
            </a:extLst>
          </p:cNvPr>
          <p:cNvSpPr txBox="1"/>
          <p:nvPr/>
        </p:nvSpPr>
        <p:spPr>
          <a:xfrm>
            <a:off x="3097657" y="5190308"/>
            <a:ext cx="6369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Preparing bilingual, biliterate, and bicultural students for life.</a:t>
            </a:r>
          </a:p>
        </p:txBody>
      </p:sp>
    </p:spTree>
    <p:extLst>
      <p:ext uri="{BB962C8B-B14F-4D97-AF65-F5344CB8AC3E}">
        <p14:creationId xmlns:p14="http://schemas.microsoft.com/office/powerpoint/2010/main" val="2865044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preview">
            <a:extLst>
              <a:ext uri="{FF2B5EF4-FFF2-40B4-BE49-F238E27FC236}">
                <a16:creationId xmlns:a16="http://schemas.microsoft.com/office/drawing/2014/main" id="{8CFEB68F-975C-4AC6-8A0A-5FDE3BEDF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512" y="3256058"/>
            <a:ext cx="5016220" cy="261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EF01AE-A842-46DB-80C0-E36FB55DB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Where We Began.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BD7F429-C3A4-4FDC-A710-0762B517A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521" y="1145676"/>
            <a:ext cx="1079630" cy="97677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661F9-BE93-4417-B6AB-3561C2F30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5125" y="2604125"/>
            <a:ext cx="4290363" cy="130386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2017 Dual Institute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30" name="Picture 6" descr="Image preview">
            <a:extLst>
              <a:ext uri="{FF2B5EF4-FFF2-40B4-BE49-F238E27FC236}">
                <a16:creationId xmlns:a16="http://schemas.microsoft.com/office/drawing/2014/main" id="{89DE8CAF-7271-4DC3-AB80-528037D2C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49" y="4048052"/>
            <a:ext cx="4782295" cy="200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7593424-2FD8-4D13-A406-A774A7F33D23}"/>
              </a:ext>
            </a:extLst>
          </p:cNvPr>
          <p:cNvSpPr/>
          <p:nvPr/>
        </p:nvSpPr>
        <p:spPr>
          <a:xfrm>
            <a:off x="9160206" y="2515092"/>
            <a:ext cx="2070538" cy="13038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80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4 Teachers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2B088AE-6343-4A87-B047-F33E4E112609}"/>
              </a:ext>
            </a:extLst>
          </p:cNvPr>
          <p:cNvSpPr/>
          <p:nvPr/>
        </p:nvSpPr>
        <p:spPr>
          <a:xfrm>
            <a:off x="6448449" y="2519734"/>
            <a:ext cx="2238705" cy="13038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Bellamy- Kindergarten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Crestwood- Kindergarten</a:t>
            </a:r>
          </a:p>
        </p:txBody>
      </p:sp>
    </p:spTree>
    <p:extLst>
      <p:ext uri="{BB962C8B-B14F-4D97-AF65-F5344CB8AC3E}">
        <p14:creationId xmlns:p14="http://schemas.microsoft.com/office/powerpoint/2010/main" val="3919407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D7130-81EC-4FB7-8853-6A6DC31BE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2024-2025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FEF6FB64-DE80-450B-A5F7-27B6185B3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521" y="1145676"/>
            <a:ext cx="1079630" cy="9767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AB0ED6-ACFB-4E1C-A4E5-C05156648935}"/>
              </a:ext>
            </a:extLst>
          </p:cNvPr>
          <p:cNvSpPr txBox="1"/>
          <p:nvPr/>
        </p:nvSpPr>
        <p:spPr>
          <a:xfrm>
            <a:off x="1839312" y="2627978"/>
            <a:ext cx="3510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2021 Dual Institute</a:t>
            </a:r>
          </a:p>
        </p:txBody>
      </p:sp>
      <p:pic>
        <p:nvPicPr>
          <p:cNvPr id="7" name="Picture 2" descr="Image preview">
            <a:extLst>
              <a:ext uri="{FF2B5EF4-FFF2-40B4-BE49-F238E27FC236}">
                <a16:creationId xmlns:a16="http://schemas.microsoft.com/office/drawing/2014/main" id="{EE7746C3-9683-4E26-869A-C30BEFBBB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10" y="3323895"/>
            <a:ext cx="5105890" cy="249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D7B6B2-6FAF-4DF6-96DD-D6C2DD67C472}"/>
              </a:ext>
            </a:extLst>
          </p:cNvPr>
          <p:cNvSpPr txBox="1"/>
          <p:nvPr/>
        </p:nvSpPr>
        <p:spPr>
          <a:xfrm>
            <a:off x="5930369" y="2426001"/>
            <a:ext cx="3270781" cy="41242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Elementary</a:t>
            </a:r>
            <a:r>
              <a:rPr lang="en-US" sz="1800" b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1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Bellamy VPK-5</a:t>
            </a:r>
          </a:p>
          <a:p>
            <a:pPr algn="ctr"/>
            <a:r>
              <a:rPr lang="en-US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Cannella VPK-4</a:t>
            </a:r>
            <a:endParaRPr lang="en-US" sz="1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Crestwood VPK-5</a:t>
            </a:r>
          </a:p>
          <a:p>
            <a:pPr algn="ct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Dawson K-2</a:t>
            </a:r>
            <a:endParaRPr lang="en-US" sz="1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1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Deer Park K-4</a:t>
            </a:r>
          </a:p>
          <a:p>
            <a:pPr algn="ct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Lanier K-1</a:t>
            </a:r>
            <a:endParaRPr lang="en-US" sz="1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Reddick K-5</a:t>
            </a:r>
          </a:p>
          <a:p>
            <a:pPr algn="ctr"/>
            <a:r>
              <a:rPr lang="en-US" sz="1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Ruskin K-4</a:t>
            </a:r>
          </a:p>
          <a:p>
            <a:pPr algn="ctr"/>
            <a:r>
              <a:rPr lang="en-US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Summerfield Crossing K-2</a:t>
            </a:r>
          </a:p>
          <a:p>
            <a:pPr algn="ctr"/>
            <a:r>
              <a:rPr lang="en-US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Westchase K-5</a:t>
            </a:r>
          </a:p>
          <a:p>
            <a:pPr algn="ct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West Shore K-1</a:t>
            </a:r>
            <a:endParaRPr lang="en-US" sz="1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Woodbridge K-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1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1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C50B71-F1C2-77F5-02E8-49171C3C9B3F}"/>
              </a:ext>
            </a:extLst>
          </p:cNvPr>
          <p:cNvSpPr txBox="1"/>
          <p:nvPr/>
        </p:nvSpPr>
        <p:spPr>
          <a:xfrm>
            <a:off x="8694965" y="3323895"/>
            <a:ext cx="2492266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Middle School</a:t>
            </a:r>
          </a:p>
          <a:p>
            <a:pPr algn="ctr"/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Pierce</a:t>
            </a:r>
          </a:p>
          <a:p>
            <a:pPr algn="ct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Smith</a:t>
            </a:r>
          </a:p>
          <a:p>
            <a:pPr algn="ctr"/>
            <a:r>
              <a: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Shields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9A4064B-F147-2B5C-4D6F-51967410B0CE}"/>
              </a:ext>
            </a:extLst>
          </p:cNvPr>
          <p:cNvSpPr/>
          <p:nvPr/>
        </p:nvSpPr>
        <p:spPr>
          <a:xfrm>
            <a:off x="8802603" y="449653"/>
            <a:ext cx="3270781" cy="23552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/>
              <a:t>1,900+/- students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/>
              <a:t>75+ Teachers</a:t>
            </a:r>
          </a:p>
        </p:txBody>
      </p:sp>
    </p:spTree>
    <p:extLst>
      <p:ext uri="{BB962C8B-B14F-4D97-AF65-F5344CB8AC3E}">
        <p14:creationId xmlns:p14="http://schemas.microsoft.com/office/powerpoint/2010/main" val="2728071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95B8F-72B4-4F49-8CFA-9756D86B6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>
                <a:latin typeface="A little sunshine"/>
                <a:ea typeface="A little sunshine" panose="02000603000000000000" pitchFamily="2" charset="0"/>
              </a:rPr>
              <a:t>How do students benefit </a:t>
            </a:r>
            <a:br>
              <a:rPr lang="en-US" sz="4400" b="1" dirty="0">
                <a:latin typeface="A little sunshine"/>
                <a:ea typeface="A little sunshine" panose="02000603000000000000" pitchFamily="2" charset="0"/>
              </a:rPr>
            </a:br>
            <a:r>
              <a:rPr lang="en-US" sz="4400" b="1" dirty="0">
                <a:latin typeface="A little sunshine"/>
                <a:ea typeface="A little sunshine" panose="02000603000000000000" pitchFamily="2" charset="0"/>
              </a:rPr>
              <a:t>in a Dual </a:t>
            </a:r>
            <a:r>
              <a:rPr lang="en-US" sz="4000" b="1" dirty="0">
                <a:latin typeface="A little sunshine"/>
                <a:ea typeface="A little sunshine" panose="02000603000000000000" pitchFamily="2" charset="0"/>
              </a:rPr>
              <a:t>Language</a:t>
            </a:r>
            <a:r>
              <a:rPr lang="en-US" sz="4400" b="1" dirty="0">
                <a:latin typeface="A little sunshine"/>
                <a:ea typeface="A little sunshine" panose="02000603000000000000" pitchFamily="2" charset="0"/>
              </a:rPr>
              <a:t> Program?</a:t>
            </a:r>
            <a:endParaRPr lang="en-US" dirty="0">
              <a:latin typeface="A little sunshine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6737FEC-65E9-4698-9775-8E160E85E6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521" y="1145676"/>
            <a:ext cx="1079630" cy="9767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D4305E-6971-48E4-A9EA-5A551639B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225" y="681266"/>
            <a:ext cx="1663186" cy="160473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7AF5220-4C64-4BA7-AA88-CC21ADF8D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6" y="2311393"/>
            <a:ext cx="10401300" cy="369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endParaRPr lang="en-US" b="1" dirty="0">
              <a:solidFill>
                <a:srgbClr val="000000"/>
              </a:solidFill>
              <a:cs typeface="Cambria"/>
            </a:endParaRP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  <a:cs typeface="Cambria"/>
              </a:rPr>
              <a:t>Prepares them for college and career readiness.</a:t>
            </a:r>
            <a:endParaRPr lang="en-US" sz="1400" b="1" dirty="0">
              <a:solidFill>
                <a:srgbClr val="000000"/>
              </a:solidFill>
              <a:cs typeface="Cambria"/>
            </a:endParaRP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  <a:cs typeface="Cambria"/>
              </a:rPr>
              <a:t>Develops higher-order thinking skills as they learn a 2nd language. </a:t>
            </a:r>
            <a:endParaRPr lang="en-US" sz="1050" b="1" dirty="0">
              <a:solidFill>
                <a:srgbClr val="000000"/>
              </a:solidFill>
              <a:cs typeface="Cambria"/>
            </a:endParaRP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  <a:cs typeface="Cambria"/>
              </a:rPr>
              <a:t>Provides cognitive advantages with the development of bilingualism &amp; biliteracy.</a:t>
            </a:r>
            <a:endParaRPr lang="en-US" sz="1200" b="1" dirty="0">
              <a:solidFill>
                <a:srgbClr val="000000"/>
              </a:solidFill>
              <a:cs typeface="Cambria"/>
            </a:endParaRPr>
          </a:p>
          <a:p>
            <a:pPr marL="285750" indent="-285750">
              <a:lnSpc>
                <a:spcPct val="100000"/>
              </a:lnSpc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  <a:cs typeface="Cambria"/>
              </a:rPr>
              <a:t>Increases their reading proficiency in both Spanish &amp; English.</a:t>
            </a:r>
          </a:p>
        </p:txBody>
      </p:sp>
    </p:spTree>
    <p:extLst>
      <p:ext uri="{BB962C8B-B14F-4D97-AF65-F5344CB8AC3E}">
        <p14:creationId xmlns:p14="http://schemas.microsoft.com/office/powerpoint/2010/main" val="285252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7F58A738-C18C-4CF9-9C12-BC16C9E53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521" y="1145676"/>
            <a:ext cx="1079630" cy="97677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D4C745-2914-428C-8DD0-CCF729BBF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7463"/>
            <a:ext cx="9886950" cy="3317875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/>
              <a:t> To maximize overall academic achievement by strengthening           </a:t>
            </a:r>
          </a:p>
          <a:p>
            <a:pPr marL="0" indent="0">
              <a:buNone/>
            </a:pPr>
            <a:r>
              <a:rPr lang="en-US" sz="2800" b="1" dirty="0"/>
              <a:t>      oral, written &amp; reading proficiency in both languages.  </a:t>
            </a:r>
          </a:p>
          <a:p>
            <a:pPr marL="0" indent="0">
              <a:buNone/>
            </a:pPr>
            <a:endParaRPr lang="en-US" sz="600" b="1" dirty="0"/>
          </a:p>
          <a:p>
            <a:endParaRPr lang="en-US" sz="300" b="1" dirty="0"/>
          </a:p>
          <a:p>
            <a:r>
              <a:rPr lang="en-US" sz="2800" b="1" dirty="0"/>
              <a:t>To prepare bilingual, bi-literate &amp; bi-cultural students.</a:t>
            </a:r>
          </a:p>
          <a:p>
            <a:endParaRPr lang="en-US" sz="1000" b="1" dirty="0"/>
          </a:p>
          <a:p>
            <a:r>
              <a:rPr lang="en-US" sz="2800" b="1" dirty="0"/>
              <a:t>To </a:t>
            </a:r>
            <a:r>
              <a:rPr lang="en-US" sz="2800" b="1" dirty="0">
                <a:solidFill>
                  <a:srgbClr val="FF0000"/>
                </a:solidFill>
              </a:rPr>
              <a:t>close </a:t>
            </a:r>
            <a:r>
              <a:rPr lang="en-US" sz="2800" b="1" dirty="0"/>
              <a:t>the achievement gap of our EL students.</a:t>
            </a:r>
          </a:p>
          <a:p>
            <a:endParaRPr lang="en-US" sz="400" b="1" dirty="0"/>
          </a:p>
          <a:p>
            <a:r>
              <a:rPr lang="en-US" sz="2800" b="1" dirty="0"/>
              <a:t>To provide program students with a competitive edge in                           their future college, career and workforce plans .</a:t>
            </a:r>
          </a:p>
          <a:p>
            <a:endParaRPr lang="en-US" sz="2800" b="1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246E518-AB45-4FC8-8F94-C46AF1B0B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151" y="915953"/>
            <a:ext cx="8134350" cy="1208087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000000"/>
                </a:solidFill>
                <a:latin typeface="A little sunshine" panose="02000603000000000000" pitchFamily="2" charset="0"/>
                <a:ea typeface="A little sunshine" panose="02000603000000000000" pitchFamily="2" charset="0"/>
                <a:cs typeface="Cambria"/>
              </a:rPr>
              <a:t>Goals of the Dual Language Program</a:t>
            </a:r>
            <a:endParaRPr lang="en-US" sz="5400" b="1" dirty="0">
              <a:latin typeface="A little sunshine" panose="02000603000000000000" pitchFamily="2" charset="0"/>
              <a:ea typeface="A little sunshine" panose="02000603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8CB24E-EB81-455A-896D-77B763583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9386">
            <a:off x="8492425" y="3294949"/>
            <a:ext cx="2999202" cy="287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8F6CB9-2E99-4029-B79E-A3E5165D3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521" y="1145676"/>
            <a:ext cx="1079630" cy="97677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EAC851-F3A0-49EB-BD77-5BEF26B94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33650"/>
            <a:ext cx="9601200" cy="3342218"/>
          </a:xfrm>
        </p:spPr>
        <p:txBody>
          <a:bodyPr>
            <a:noAutofit/>
          </a:bodyPr>
          <a:lstStyle/>
          <a:p>
            <a:r>
              <a:rPr lang="en-US" b="1" dirty="0"/>
              <a:t>Language is acquired in a sequential &amp; spiral form. The earlier a student is taught a 2nd language the greater possibility for bilingualism.</a:t>
            </a:r>
          </a:p>
          <a:p>
            <a:r>
              <a:rPr lang="en-US" b="1" dirty="0"/>
              <a:t>Research shows that it takes from 5-7 years to acquire academic language. It’s increasingly challenging to reach bilingualism if instruction is delayed until high school.</a:t>
            </a:r>
          </a:p>
          <a:p>
            <a:r>
              <a:rPr lang="en-US" b="1" dirty="0"/>
              <a:t>The content knowledge &amp; skills acquired in one language are seamlessly transferred to the other language. (cross- transfer)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sz="28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B209B3B-BCC0-4A00-B316-23DA82480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358089"/>
            <a:ext cx="9601200" cy="1303337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latin typeface="A little sunshine" panose="02000603000000000000" pitchFamily="2" charset="0"/>
                <a:ea typeface="A little sunshine" panose="02000603000000000000" pitchFamily="2" charset="0"/>
              </a:rPr>
              <a:t>2</a:t>
            </a:r>
            <a:r>
              <a:rPr lang="en-US" sz="6000" b="1" baseline="30000" dirty="0">
                <a:latin typeface="A little sunshine" panose="02000603000000000000" pitchFamily="2" charset="0"/>
                <a:ea typeface="A little sunshine" panose="02000603000000000000" pitchFamily="2" charset="0"/>
              </a:rPr>
              <a:t>nd</a:t>
            </a:r>
            <a:r>
              <a:rPr lang="en-US" sz="6000" b="1" dirty="0">
                <a:latin typeface="A little sunshine" panose="02000603000000000000" pitchFamily="2" charset="0"/>
                <a:ea typeface="A little sunshine" panose="02000603000000000000" pitchFamily="2" charset="0"/>
              </a:rPr>
              <a:t> Language Acquisition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F163CD-49CC-45A3-B050-571AE38B7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210" y="819116"/>
            <a:ext cx="1814235" cy="130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2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50EFD81-5CD8-4C53-AE55-9332EBA97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82663"/>
            <a:ext cx="9601200" cy="1303337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latin typeface="A little sunshine" panose="02000603000000000000" pitchFamily="2" charset="0"/>
                <a:ea typeface="A little sunshine" panose="02000603000000000000" pitchFamily="2" charset="0"/>
                <a:cs typeface="Cambria"/>
              </a:rPr>
              <a:t>Dual Language Model</a:t>
            </a:r>
            <a:br>
              <a:rPr lang="en-US" sz="6000" b="1" dirty="0">
                <a:latin typeface="A little sunshine" panose="02000603000000000000" pitchFamily="2" charset="0"/>
                <a:ea typeface="A little sunshine" panose="02000603000000000000" pitchFamily="2" charset="0"/>
                <a:cs typeface="Cambria"/>
              </a:rPr>
            </a:br>
            <a:r>
              <a:rPr lang="en-US" sz="6000" b="1" dirty="0">
                <a:latin typeface="A little sunshine" panose="02000603000000000000" pitchFamily="2" charset="0"/>
                <a:ea typeface="A little sunshine" panose="02000603000000000000" pitchFamily="2" charset="0"/>
                <a:cs typeface="Cambria"/>
              </a:rPr>
              <a:t>In Hillsborough </a:t>
            </a:r>
            <a:br>
              <a:rPr lang="en-US" b="1" dirty="0">
                <a:cs typeface="Cambria"/>
              </a:rPr>
            </a:br>
            <a:endParaRPr 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301FC1B8-F375-478E-8A72-BA6312C02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521" y="1145676"/>
            <a:ext cx="1079630" cy="9767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751CAD-542F-4C68-ABA8-F4614F987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6089">
            <a:off x="9469335" y="1152872"/>
            <a:ext cx="1811226" cy="961011"/>
          </a:xfrm>
          <a:prstGeom prst="rect">
            <a:avLst/>
          </a:prstGeom>
        </p:spPr>
      </p:pic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F79D50F3-EDE9-4565-98D1-910CFBDA6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739505" y="2538413"/>
            <a:ext cx="4747520" cy="35480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28A051-FE96-4665-AC24-565FDDA175DD}"/>
              </a:ext>
            </a:extLst>
          </p:cNvPr>
          <p:cNvSpPr/>
          <p:nvPr/>
        </p:nvSpPr>
        <p:spPr>
          <a:xfrm>
            <a:off x="1146508" y="2538413"/>
            <a:ext cx="4592997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b="1" dirty="0">
                <a:cs typeface="Cambria"/>
              </a:rPr>
              <a:t>50/50 enrollment model     for all schools</a:t>
            </a:r>
          </a:p>
          <a:p>
            <a:pPr marL="342900" indent="-342900">
              <a:buFont typeface="Arial"/>
              <a:buChar char="•"/>
            </a:pPr>
            <a:endParaRPr lang="en-US" sz="2800" b="1" dirty="0">
              <a:cs typeface="Cambria"/>
            </a:endParaRPr>
          </a:p>
          <a:p>
            <a:endParaRPr lang="en-US" sz="100" b="1" dirty="0">
              <a:cs typeface="Cambria"/>
            </a:endParaRPr>
          </a:p>
          <a:p>
            <a:pPr marL="342900" indent="-342900">
              <a:buFont typeface="Arial"/>
              <a:buChar char="•"/>
            </a:pPr>
            <a:r>
              <a:rPr lang="en-US" sz="2800" b="1" dirty="0">
                <a:cs typeface="Cambria"/>
              </a:rPr>
              <a:t>Standardized instruction throughout the program</a:t>
            </a:r>
          </a:p>
          <a:p>
            <a:pPr marL="342900" indent="-342900">
              <a:buFont typeface="Arial"/>
              <a:buChar char="•"/>
            </a:pPr>
            <a:endParaRPr lang="en-US" sz="2800" b="1" dirty="0">
              <a:cs typeface="Cambria"/>
            </a:endParaRPr>
          </a:p>
          <a:p>
            <a:pPr marL="342900" indent="-342900">
              <a:buFont typeface="Arial"/>
              <a:buChar char="•"/>
            </a:pPr>
            <a:endParaRPr lang="en-US" sz="900" b="1" dirty="0">
              <a:cs typeface="Cambria"/>
            </a:endParaRPr>
          </a:p>
          <a:p>
            <a:pPr marL="342900" indent="-342900">
              <a:buFont typeface="Arial"/>
              <a:buChar char="•"/>
            </a:pPr>
            <a:r>
              <a:rPr lang="en-US" sz="2800" b="1" dirty="0">
                <a:cs typeface="Cambria"/>
              </a:rPr>
              <a:t>Standards based</a:t>
            </a:r>
          </a:p>
          <a:p>
            <a:endParaRPr lang="en-US" sz="2800" dirty="0"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31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BDAD9BC8-683D-44AE-3914-F74AC82C382B}"/>
              </a:ext>
            </a:extLst>
          </p:cNvPr>
          <p:cNvPicPr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14"/>
          <a:stretch/>
        </p:blipFill>
        <p:spPr>
          <a:xfrm>
            <a:off x="1401064" y="5278470"/>
            <a:ext cx="9389872" cy="9962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D99C9C4-8B21-802C-3113-55FE2842B35C}"/>
              </a:ext>
            </a:extLst>
          </p:cNvPr>
          <p:cNvSpPr/>
          <p:nvPr/>
        </p:nvSpPr>
        <p:spPr>
          <a:xfrm>
            <a:off x="2264227" y="737607"/>
            <a:ext cx="935355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rush Script MT" panose="03060802040406070304" pitchFamily="66" charset="0"/>
                <a:cs typeface="Dreaming Outloud Script Pro" panose="020B0604020202020204" pitchFamily="66" charset="0"/>
              </a:rPr>
              <a:t>Academic Benefits</a:t>
            </a:r>
            <a:endParaRPr lang="en-US" sz="88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9" name="Picture 8" descr="Chart, bubble chart&#10;&#10;Description automatically generated">
            <a:extLst>
              <a:ext uri="{FF2B5EF4-FFF2-40B4-BE49-F238E27FC236}">
                <a16:creationId xmlns:a16="http://schemas.microsoft.com/office/drawing/2014/main" id="{C579DDA0-7427-156D-5C5D-D5E51CF3D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035" y="2894510"/>
            <a:ext cx="3924365" cy="251439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7C447B0-EDAF-B495-913F-951557E9DA17}"/>
              </a:ext>
            </a:extLst>
          </p:cNvPr>
          <p:cNvGrpSpPr/>
          <p:nvPr/>
        </p:nvGrpSpPr>
        <p:grpSpPr>
          <a:xfrm>
            <a:off x="898702" y="1883884"/>
            <a:ext cx="6628391" cy="3526170"/>
            <a:chOff x="813759" y="2275389"/>
            <a:chExt cx="9037979" cy="4529894"/>
          </a:xfrm>
        </p:grpSpPr>
        <p:pic>
          <p:nvPicPr>
            <p:cNvPr id="11" name="Picture 6" descr="Chart, bubble chart&#10;&#10;Description automatically generated">
              <a:extLst>
                <a:ext uri="{FF2B5EF4-FFF2-40B4-BE49-F238E27FC236}">
                  <a16:creationId xmlns:a16="http://schemas.microsoft.com/office/drawing/2014/main" id="{4BD53370-EF56-807A-79C6-61E1973E53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3759" y="3575170"/>
              <a:ext cx="4971690" cy="323011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5BD4B5F-C0B7-FDAA-82A3-31F2CABF99CE}"/>
                </a:ext>
              </a:extLst>
            </p:cNvPr>
            <p:cNvSpPr txBox="1"/>
            <p:nvPr/>
          </p:nvSpPr>
          <p:spPr>
            <a:xfrm>
              <a:off x="5523861" y="2275389"/>
              <a:ext cx="4327877" cy="122569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/>
                <a:t>IReady</a:t>
              </a:r>
              <a:r>
                <a:rPr lang="en-US" sz="3200" dirty="0"/>
                <a:t> Reading </a:t>
              </a:r>
              <a:r>
                <a:rPr lang="en-US" sz="2400" dirty="0"/>
                <a:t>Fall- Spring</a:t>
              </a:r>
            </a:p>
          </p:txBody>
        </p:sp>
      </p:grpSp>
      <p:pic>
        <p:nvPicPr>
          <p:cNvPr id="13" name="Picture 2">
            <a:extLst>
              <a:ext uri="{FF2B5EF4-FFF2-40B4-BE49-F238E27FC236}">
                <a16:creationId xmlns:a16="http://schemas.microsoft.com/office/drawing/2014/main" id="{4C123000-C69A-61B4-C3C5-9E9F716E8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675" y="83773"/>
            <a:ext cx="33623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26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a2236ef-6fac-408e-a25b-a0334329a9c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F8C67E9DCE8E41A1FC3B7580A34995" ma:contentTypeVersion="16" ma:contentTypeDescription="Create a new document." ma:contentTypeScope="" ma:versionID="06edca94e5e75306771e765578961340">
  <xsd:schema xmlns:xsd="http://www.w3.org/2001/XMLSchema" xmlns:xs="http://www.w3.org/2001/XMLSchema" xmlns:p="http://schemas.microsoft.com/office/2006/metadata/properties" xmlns:ns3="51353c88-92b6-47d4-8656-3f038bfb18ac" xmlns:ns4="5a2236ef-6fac-408e-a25b-a0334329a9c6" targetNamespace="http://schemas.microsoft.com/office/2006/metadata/properties" ma:root="true" ma:fieldsID="bcc54a81d79b522f151b876a47dffb62" ns3:_="" ns4:_="">
    <xsd:import namespace="51353c88-92b6-47d4-8656-3f038bfb18ac"/>
    <xsd:import namespace="5a2236ef-6fac-408e-a25b-a0334329a9c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53c88-92b6-47d4-8656-3f038bfb18a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236ef-6fac-408e-a25b-a0334329a9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A3383D-0FFC-41B9-A15F-7AF280E02DC3}">
  <ds:schemaRefs>
    <ds:schemaRef ds:uri="http://schemas.microsoft.com/office/infopath/2007/PartnerControls"/>
    <ds:schemaRef ds:uri="51353c88-92b6-47d4-8656-3f038bfb18ac"/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www.w3.org/XML/1998/namespace"/>
    <ds:schemaRef ds:uri="http://purl.org/dc/elements/1.1/"/>
    <ds:schemaRef ds:uri="http://schemas.openxmlformats.org/package/2006/metadata/core-properties"/>
    <ds:schemaRef ds:uri="5a2236ef-6fac-408e-a25b-a0334329a9c6"/>
  </ds:schemaRefs>
</ds:datastoreItem>
</file>

<file path=customXml/itemProps2.xml><?xml version="1.0" encoding="utf-8"?>
<ds:datastoreItem xmlns:ds="http://schemas.openxmlformats.org/officeDocument/2006/customXml" ds:itemID="{1728F021-9D3B-403C-8863-C38E54CB1A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43DD46-B2F7-4AB4-A325-51F4F66CD0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353c88-92b6-47d4-8656-3f038bfb18ac"/>
    <ds:schemaRef ds:uri="5a2236ef-6fac-408e-a25b-a0334329a9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323</TotalTime>
  <Words>344</Words>
  <Application>Microsoft Office PowerPoint</Application>
  <PresentationFormat>Widescreen</PresentationFormat>
  <Paragraphs>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 little sunshine</vt:lpstr>
      <vt:lpstr>Arial</vt:lpstr>
      <vt:lpstr>Brush Script MT</vt:lpstr>
      <vt:lpstr>Cambria</vt:lpstr>
      <vt:lpstr>Garamond</vt:lpstr>
      <vt:lpstr>Organic</vt:lpstr>
      <vt:lpstr>PowerPoint Presentation</vt:lpstr>
      <vt:lpstr>PowerPoint Presentation</vt:lpstr>
      <vt:lpstr>Where We Began.</vt:lpstr>
      <vt:lpstr>2024-2025</vt:lpstr>
      <vt:lpstr>How do students benefit  in a Dual Language Program?</vt:lpstr>
      <vt:lpstr>Goals of the Dual Language Program</vt:lpstr>
      <vt:lpstr>2nd Language Acquisition </vt:lpstr>
      <vt:lpstr>Dual Language Model In Hillsborough  </vt:lpstr>
      <vt:lpstr>PowerPoint Presentation</vt:lpstr>
      <vt:lpstr>FSA Reading 2020-2021</vt:lpstr>
      <vt:lpstr>FSA Math 2020-2021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Villegas</dc:creator>
  <cp:lastModifiedBy>Victoria Morse</cp:lastModifiedBy>
  <cp:revision>9</cp:revision>
  <cp:lastPrinted>2022-04-19T16:47:39Z</cp:lastPrinted>
  <dcterms:created xsi:type="dcterms:W3CDTF">2022-04-19T13:14:03Z</dcterms:created>
  <dcterms:modified xsi:type="dcterms:W3CDTF">2024-03-26T19:06:28Z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0x010100ACF8C67E9DCE8E41A1FC3B7580A34995</vt:lpwstr>
  </property>
</Properties>
</file>